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6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esProps" Target="pres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75CE2-7A98-4745-B8AF-7B72D62ADCEA}" type="datetimeFigureOut">
              <a:rPr lang="en-US" smtClean="0"/>
              <a:pPr/>
              <a:t>3/18/12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54AA6D-C467-497D-A67B-54523A647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54AA6D-C467-497D-A67B-54523A647D6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5B495B7-491A-48AD-A2E2-E63156191D04}" type="datetimeFigureOut">
              <a:rPr lang="en-US" smtClean="0"/>
              <a:pPr/>
              <a:t>3/18/12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2806148-87B2-4B7B-AC8B-B497EEE7DB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495B7-491A-48AD-A2E2-E63156191D04}" type="datetimeFigureOut">
              <a:rPr lang="en-US" smtClean="0"/>
              <a:pPr/>
              <a:t>3/18/12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6148-87B2-4B7B-AC8B-B497EEE7DB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5B495B7-491A-48AD-A2E2-E63156191D04}" type="datetimeFigureOut">
              <a:rPr lang="en-US" smtClean="0"/>
              <a:pPr/>
              <a:t>3/18/12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2806148-87B2-4B7B-AC8B-B497EEE7DB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495B7-491A-48AD-A2E2-E63156191D04}" type="datetimeFigureOut">
              <a:rPr lang="en-US" smtClean="0"/>
              <a:pPr/>
              <a:t>3/18/12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2806148-87B2-4B7B-AC8B-B497EEE7DB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495B7-491A-48AD-A2E2-E63156191D04}" type="datetimeFigureOut">
              <a:rPr lang="en-US" smtClean="0"/>
              <a:pPr/>
              <a:t>3/18/12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2806148-87B2-4B7B-AC8B-B497EEE7DB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5B495B7-491A-48AD-A2E2-E63156191D04}" type="datetimeFigureOut">
              <a:rPr lang="en-US" smtClean="0"/>
              <a:pPr/>
              <a:t>3/18/12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2806148-87B2-4B7B-AC8B-B497EEE7DB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5B495B7-491A-48AD-A2E2-E63156191D04}" type="datetimeFigureOut">
              <a:rPr lang="en-US" smtClean="0"/>
              <a:pPr/>
              <a:t>3/18/12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2806148-87B2-4B7B-AC8B-B497EEE7DB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495B7-491A-48AD-A2E2-E63156191D04}" type="datetimeFigureOut">
              <a:rPr lang="en-US" smtClean="0"/>
              <a:pPr/>
              <a:t>3/18/12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2806148-87B2-4B7B-AC8B-B497EEE7DB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495B7-491A-48AD-A2E2-E63156191D04}" type="datetimeFigureOut">
              <a:rPr lang="en-US" smtClean="0"/>
              <a:pPr/>
              <a:t>3/18/12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2806148-87B2-4B7B-AC8B-B497EEE7DB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495B7-491A-48AD-A2E2-E63156191D04}" type="datetimeFigureOut">
              <a:rPr lang="en-US" smtClean="0"/>
              <a:pPr/>
              <a:t>3/18/12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2806148-87B2-4B7B-AC8B-B497EEE7DB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5B495B7-491A-48AD-A2E2-E63156191D04}" type="datetimeFigureOut">
              <a:rPr lang="en-US" smtClean="0"/>
              <a:pPr/>
              <a:t>3/18/12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2806148-87B2-4B7B-AC8B-B497EEE7DB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5B495B7-491A-48AD-A2E2-E63156191D04}" type="datetimeFigureOut">
              <a:rPr lang="en-US" smtClean="0"/>
              <a:pPr/>
              <a:t>3/18/12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2806148-87B2-4B7B-AC8B-B497EEE7DB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GreciFaci\Pictures\graduation\India HL photo 4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228600"/>
            <a:ext cx="6858000" cy="411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4343400"/>
            <a:ext cx="6400800" cy="1600200"/>
          </a:xfrm>
        </p:spPr>
        <p:txBody>
          <a:bodyPr/>
          <a:lstStyle/>
          <a:p>
            <a:r>
              <a:rPr lang="en-US" dirty="0" smtClean="0"/>
              <a:t>A Study on Self-Help Groups in India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A summary by </a:t>
            </a:r>
            <a:r>
              <a:rPr lang="en-US" dirty="0" smtClean="0"/>
              <a:t>Grecia Reyes and Bethel Hamel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SHG’s must focus on the need to transparent management and guidance to make it sustainable and effective </a:t>
            </a:r>
          </a:p>
          <a:p>
            <a:pPr lvl="1"/>
            <a:r>
              <a:rPr lang="en-US" sz="1800" dirty="0" smtClean="0"/>
              <a:t>Clear guidelines &amp; organized record keeping </a:t>
            </a:r>
          </a:p>
          <a:p>
            <a:pPr lvl="1"/>
            <a:r>
              <a:rPr lang="en-US" sz="1800" dirty="0" smtClean="0"/>
              <a:t>Good keeping is essential for the financial operations and trust among members of the group </a:t>
            </a:r>
          </a:p>
          <a:p>
            <a:r>
              <a:rPr lang="en-US" sz="1800" dirty="0" smtClean="0"/>
              <a:t>Empowering the rights of women</a:t>
            </a:r>
          </a:p>
          <a:p>
            <a:pPr lvl="1"/>
            <a:r>
              <a:rPr lang="en-US" sz="1800" dirty="0" smtClean="0"/>
              <a:t>SHPAs  need to pick up problems, addressing them as they arise, using them as issues/examples for discussion with other groups. This kind of support is critical </a:t>
            </a:r>
          </a:p>
          <a:p>
            <a:r>
              <a:rPr lang="en-US" sz="1800" dirty="0" smtClean="0"/>
              <a:t>Credit on Loans </a:t>
            </a:r>
          </a:p>
          <a:p>
            <a:pPr lvl="1"/>
            <a:r>
              <a:rPr lang="en-US" sz="1800" dirty="0" smtClean="0"/>
              <a:t>As amounts of external loans start increasing, some members may take higher loans than the rest, based on their absorption capacity (pg. 24)</a:t>
            </a:r>
            <a:endParaRPr lang="en-US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Introduction: SHG’s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24000"/>
            <a:ext cx="8153400" cy="4800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Supported and </a:t>
            </a:r>
            <a:r>
              <a:rPr lang="en-US" sz="2000" dirty="0" err="1" smtClean="0"/>
              <a:t>dformed</a:t>
            </a:r>
            <a:r>
              <a:rPr lang="en-US" sz="2000" dirty="0" smtClean="0"/>
              <a:t> by Ngo’s, government agencies, or banks </a:t>
            </a:r>
          </a:p>
          <a:p>
            <a:r>
              <a:rPr lang="en-US" sz="2000" dirty="0" smtClean="0"/>
              <a:t>Benefits: </a:t>
            </a:r>
          </a:p>
          <a:p>
            <a:pPr lvl="1"/>
            <a:r>
              <a:rPr lang="en-US" sz="2000" dirty="0" smtClean="0"/>
              <a:t>Enable women to grow their savings, and have access to credit </a:t>
            </a:r>
          </a:p>
          <a:p>
            <a:pPr lvl="1"/>
            <a:r>
              <a:rPr lang="en-US" sz="2000" dirty="0" smtClean="0"/>
              <a:t>Enable women to become active agents in their community socially and politically (</a:t>
            </a:r>
            <a:r>
              <a:rPr lang="en-US" sz="2000" dirty="0" err="1" smtClean="0"/>
              <a:t>i.e</a:t>
            </a:r>
            <a:r>
              <a:rPr lang="en-US" sz="2000" dirty="0" smtClean="0"/>
              <a:t> Political election &amp; rights)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000" dirty="0" smtClean="0"/>
              <a:t>The study: conducted Andhra Pradesh Karnataka, the southern region, Orissa, and Rajasthan in the north.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Findings: Outreach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SHG members </a:t>
            </a:r>
          </a:p>
          <a:p>
            <a:pPr lvl="1"/>
            <a:r>
              <a:rPr lang="en-US" sz="2000" dirty="0" smtClean="0"/>
              <a:t>The groups are created to extent financial services to the poor and contribute to the alleviation of rural poverty </a:t>
            </a:r>
          </a:p>
          <a:p>
            <a:pPr lvl="1"/>
            <a:r>
              <a:rPr lang="en-US" sz="2000" dirty="0" smtClean="0"/>
              <a:t>The poverty profile:</a:t>
            </a:r>
          </a:p>
          <a:p>
            <a:pPr lvl="1"/>
            <a:r>
              <a:rPr lang="en-US" sz="2000" dirty="0" smtClean="0"/>
              <a:t>Highlights</a:t>
            </a:r>
          </a:p>
          <a:p>
            <a:pPr lvl="2"/>
            <a:r>
              <a:rPr lang="en-US" sz="2000" dirty="0" smtClean="0"/>
              <a:t>Targets are those below poverty line or at risk</a:t>
            </a:r>
          </a:p>
          <a:p>
            <a:pPr lvl="3"/>
            <a:r>
              <a:rPr lang="en-US" dirty="0" smtClean="0"/>
              <a:t>Members have low levels of education, work as casual </a:t>
            </a:r>
            <a:r>
              <a:rPr lang="en-US" dirty="0" err="1" smtClean="0"/>
              <a:t>labourers</a:t>
            </a:r>
            <a:r>
              <a:rPr lang="en-US" dirty="0" smtClean="0"/>
              <a:t> </a:t>
            </a:r>
          </a:p>
          <a:p>
            <a:pPr lvl="2"/>
            <a:r>
              <a:rPr lang="en-US" sz="2000" dirty="0" smtClean="0"/>
              <a:t>The leaders are all of caste </a:t>
            </a:r>
          </a:p>
          <a:p>
            <a:pPr lvl="1"/>
            <a:r>
              <a:rPr lang="en-US" sz="2000" dirty="0" smtClean="0"/>
              <a:t>The problem </a:t>
            </a:r>
          </a:p>
          <a:p>
            <a:pPr lvl="2"/>
            <a:r>
              <a:rPr lang="en-US" sz="2000" dirty="0" smtClean="0"/>
              <a:t>More than half of long term members are still poor, and 13% very poor </a:t>
            </a:r>
          </a:p>
          <a:p>
            <a:pPr lvl="2"/>
            <a:r>
              <a:rPr lang="en-US" sz="2000" dirty="0" smtClean="0"/>
              <a:t>At group level, they are not homogeneous by wealth (which affects ‘equity’ (p.10)</a:t>
            </a:r>
          </a:p>
          <a:p>
            <a:pPr lvl="2"/>
            <a:r>
              <a:rPr lang="en-US" sz="2000" dirty="0" smtClean="0"/>
              <a:t>Nearly half of members are related to each other </a:t>
            </a:r>
          </a:p>
          <a:p>
            <a:endParaRPr lang="en-US" sz="2200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Outreach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Who does not join?</a:t>
            </a:r>
          </a:p>
          <a:p>
            <a:pPr lvl="1"/>
            <a:r>
              <a:rPr lang="en-US" sz="2000" dirty="0" smtClean="0"/>
              <a:t>Migrant workers—excluded due to the regulations of SHG groups. (I.e. attending regular meetings, savings, loan repayments )</a:t>
            </a:r>
          </a:p>
          <a:p>
            <a:pPr lvl="1"/>
            <a:r>
              <a:rPr lang="en-US" sz="2000" dirty="0" smtClean="0"/>
              <a:t>Requirements present barriers that exclude certain groups and target others</a:t>
            </a:r>
          </a:p>
          <a:p>
            <a:r>
              <a:rPr lang="en-US" sz="2000" dirty="0" smtClean="0"/>
              <a:t>Dropouts </a:t>
            </a:r>
          </a:p>
          <a:p>
            <a:pPr lvl="1"/>
            <a:r>
              <a:rPr lang="en-US" sz="2000" dirty="0" smtClean="0"/>
              <a:t>How many? Who? Why?</a:t>
            </a:r>
          </a:p>
          <a:p>
            <a:pPr lvl="2"/>
            <a:r>
              <a:rPr lang="en-US" sz="2000" dirty="0" smtClean="0"/>
              <a:t>Two regions combined--10% dropout rate of membership. Almost 50% of the SHGs had no dropouts; one-third had two or fewer dropouts.</a:t>
            </a:r>
          </a:p>
          <a:p>
            <a:pPr lvl="2"/>
            <a:r>
              <a:rPr lang="en-US" sz="2000" dirty="0" smtClean="0"/>
              <a:t>Migration for employment outside the village, and financial difficulties, group dynamics </a:t>
            </a:r>
          </a:p>
          <a:p>
            <a:pPr lvl="1"/>
            <a:r>
              <a:rPr lang="en-US" sz="2000" dirty="0" smtClean="0"/>
              <a:t>The problem:</a:t>
            </a:r>
          </a:p>
          <a:p>
            <a:pPr lvl="2"/>
            <a:r>
              <a:rPr lang="en-US" sz="2000" dirty="0" smtClean="0"/>
              <a:t>Dropouts are entitled to receive back their loans + interest, but most are not receiving it  </a:t>
            </a:r>
          </a:p>
          <a:p>
            <a:pPr lvl="3"/>
            <a:endParaRPr lang="en-US" sz="1700" dirty="0" smtClean="0"/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social Roles of SHG’s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Political opportunities for women </a:t>
            </a:r>
          </a:p>
          <a:p>
            <a:pPr lvl="1"/>
            <a:r>
              <a:rPr lang="en-US" sz="2000" dirty="0" smtClean="0"/>
              <a:t>SHG membership can develop leadership abilities</a:t>
            </a:r>
          </a:p>
          <a:p>
            <a:pPr lvl="2"/>
            <a:r>
              <a:rPr lang="en-US" sz="2000" dirty="0" smtClean="0"/>
              <a:t>effective community leaders  </a:t>
            </a:r>
          </a:p>
          <a:p>
            <a:pPr lvl="1"/>
            <a:r>
              <a:rPr lang="en-US" sz="2000" dirty="0" smtClean="0"/>
              <a:t> Women become more “visible” in the village </a:t>
            </a:r>
          </a:p>
          <a:p>
            <a:pPr lvl="1"/>
            <a:r>
              <a:rPr lang="en-US" sz="2000" dirty="0" smtClean="0"/>
              <a:t>Potential candidates for political office </a:t>
            </a:r>
          </a:p>
          <a:p>
            <a:r>
              <a:rPr lang="en-US" sz="2400" dirty="0" smtClean="0"/>
              <a:t>Social harmony </a:t>
            </a:r>
          </a:p>
          <a:p>
            <a:pPr lvl="1"/>
            <a:r>
              <a:rPr lang="en-US" sz="2000" dirty="0" smtClean="0"/>
              <a:t>The caste system </a:t>
            </a:r>
          </a:p>
          <a:p>
            <a:pPr lvl="1"/>
            <a:r>
              <a:rPr lang="en-US" sz="2000" dirty="0" smtClean="0"/>
              <a:t>Most SHG’s groups are single-caste groups, based on the requirement of being small groups  and within neighborhood proximity </a:t>
            </a:r>
          </a:p>
          <a:p>
            <a:pPr lvl="1"/>
            <a:r>
              <a:rPr lang="en-US" sz="2000" dirty="0" smtClean="0"/>
              <a:t>Ngo’s —have taken initiative in creating mixed caste membership</a:t>
            </a:r>
          </a:p>
          <a:p>
            <a:pPr lvl="1"/>
            <a:r>
              <a:rPr lang="en-US" sz="2000" dirty="0" smtClean="0"/>
              <a:t>It takes time and persistence to convince members, but it’s helping break down prejudice 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Justice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sz="2000" dirty="0" smtClean="0"/>
              <a:t>SHG’s are not dealing regularly with issues affecting women </a:t>
            </a:r>
            <a:endParaRPr lang="en-US" sz="1700" dirty="0" smtClean="0"/>
          </a:p>
          <a:p>
            <a:pPr lvl="1"/>
            <a:r>
              <a:rPr lang="en-US" sz="2000" dirty="0" smtClean="0"/>
              <a:t>Domestic violence, bigamy, cases of dowry deaths, prevention of child marriage, remarriage for widows</a:t>
            </a:r>
          </a:p>
          <a:p>
            <a:pPr lvl="0"/>
            <a:r>
              <a:rPr lang="en-US" sz="2000" dirty="0" smtClean="0"/>
              <a:t>Guidance and support are necessary, especially when such issues have become the norm. </a:t>
            </a:r>
          </a:p>
          <a:p>
            <a:pPr lvl="0"/>
            <a:r>
              <a:rPr lang="en-US" sz="2000" dirty="0" smtClean="0"/>
              <a:t>Private behavioral problems are more difficult to address and follow up </a:t>
            </a:r>
          </a:p>
          <a:p>
            <a:r>
              <a:rPr lang="en-US" sz="2000" dirty="0" smtClean="0"/>
              <a:t>Case studies illustrate the combination of personal determination (especially from the women concerned), mutual support (SHG members) and effective guidance (SHPA field worker)  can make the difference against conservative, male-supporting, social structures  (pg.14)</a:t>
            </a:r>
          </a:p>
          <a:p>
            <a:r>
              <a:rPr lang="en-US" sz="2000" dirty="0" smtClean="0"/>
              <a:t>SHPA—NGO’ and government seem to be more effective In awareness campaigns or dealing with police authorities </a:t>
            </a:r>
          </a:p>
          <a:p>
            <a:pPr lvl="0"/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Sustainability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153400" cy="4495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Record Keeping:</a:t>
            </a:r>
          </a:p>
          <a:p>
            <a:pPr lvl="1"/>
            <a:r>
              <a:rPr lang="en-US" sz="2000" dirty="0" smtClean="0"/>
              <a:t>Findings: 15% SHG’s have good quality records; 39% were mostly up to date with minor errors </a:t>
            </a:r>
          </a:p>
          <a:p>
            <a:pPr lvl="0"/>
            <a:r>
              <a:rPr lang="en-US" sz="2000" dirty="0" smtClean="0"/>
              <a:t>The problem with record keeping </a:t>
            </a:r>
          </a:p>
          <a:p>
            <a:pPr lvl="1"/>
            <a:r>
              <a:rPr lang="en-US" sz="2000" dirty="0" smtClean="0"/>
              <a:t>The complexity of record keeping</a:t>
            </a:r>
          </a:p>
          <a:p>
            <a:pPr lvl="2"/>
            <a:r>
              <a:rPr lang="en-US" sz="2000" dirty="0" smtClean="0"/>
              <a:t>The amount of records and work to record transactions </a:t>
            </a:r>
          </a:p>
          <a:p>
            <a:pPr lvl="2"/>
            <a:r>
              <a:rPr lang="en-US" sz="2000" dirty="0" smtClean="0"/>
              <a:t>Leader of the group has low level of education, finding this difficult to manage or understanding the importance of it 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Sustainability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000" dirty="0" smtClean="0"/>
              <a:t>Equity</a:t>
            </a:r>
          </a:p>
          <a:p>
            <a:pPr lvl="1"/>
            <a:r>
              <a:rPr lang="en-US" sz="2000" dirty="0" smtClean="0"/>
              <a:t>Is the access to available credit equitable? </a:t>
            </a:r>
          </a:p>
          <a:p>
            <a:pPr lvl="1"/>
            <a:r>
              <a:rPr lang="en-US" sz="2000" dirty="0" smtClean="0"/>
              <a:t>This is not referring to the amount given to members as being equally distributed; each has different demands and financial capacity of repayments.</a:t>
            </a:r>
          </a:p>
          <a:p>
            <a:pPr lvl="0"/>
            <a:r>
              <a:rPr lang="en-US" sz="2000" dirty="0" smtClean="0"/>
              <a:t>The group leaders </a:t>
            </a:r>
          </a:p>
          <a:p>
            <a:pPr lvl="0"/>
            <a:r>
              <a:rPr lang="en-US" sz="2000" dirty="0" smtClean="0"/>
              <a:t>In some SHGs (up to 18%), leaders are accessing more credit, especially over a longer time frame. This is known by other group members and is not necessarily seen to be exploitative (Pg.17).</a:t>
            </a:r>
          </a:p>
          <a:p>
            <a:pPr lvl="0"/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Defaults </a:t>
            </a:r>
            <a:r>
              <a:rPr lang="en-US" smtClean="0"/>
              <a:t>&amp; Recoveries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q"/>
            </a:pPr>
            <a:r>
              <a:rPr lang="en-US" sz="2000" dirty="0" smtClean="0"/>
              <a:t>Loan repayment: Two stages of recovery </a:t>
            </a:r>
          </a:p>
          <a:p>
            <a:pPr lvl="1"/>
            <a:r>
              <a:rPr lang="en-US" sz="2000" dirty="0" smtClean="0"/>
              <a:t>1. Members to SHG 2. SHG to banks </a:t>
            </a:r>
          </a:p>
          <a:p>
            <a:pPr lvl="1"/>
            <a:r>
              <a:rPr lang="en-US" sz="2000" dirty="0" smtClean="0"/>
              <a:t>What type of members fail to repay? What happens to them? </a:t>
            </a:r>
          </a:p>
          <a:p>
            <a:pPr lvl="1"/>
            <a:r>
              <a:rPr lang="en-US" sz="2000" dirty="0" smtClean="0"/>
              <a:t>For loan repayments, the stated norm is monthly payment of interest and part of the chief amount of the loan</a:t>
            </a:r>
            <a:endParaRPr lang="en-US" sz="1700" dirty="0" smtClean="0"/>
          </a:p>
          <a:p>
            <a:pPr lvl="0"/>
            <a:r>
              <a:rPr lang="en-US" sz="2000" dirty="0" smtClean="0"/>
              <a:t>The findings: Statistics (p.17)</a:t>
            </a:r>
          </a:p>
          <a:p>
            <a:pPr lvl="1"/>
            <a:r>
              <a:rPr lang="en-US" sz="2000" dirty="0" smtClean="0"/>
              <a:t>The North -24% borrowers more than three months behind, of whom 5% were 12 months behind</a:t>
            </a:r>
          </a:p>
          <a:p>
            <a:pPr lvl="1"/>
            <a:r>
              <a:rPr lang="en-US" sz="2000" dirty="0" smtClean="0"/>
              <a:t>The south-28% of borrowers were 12 months overdue </a:t>
            </a:r>
          </a:p>
          <a:p>
            <a:pPr lvl="1"/>
            <a:r>
              <a:rPr lang="en-US" sz="2000" dirty="0" smtClean="0"/>
              <a:t>The leaders—also default on loans (slightly higher in the South)</a:t>
            </a:r>
          </a:p>
          <a:p>
            <a:pPr lvl="0"/>
            <a:r>
              <a:rPr lang="en-US" sz="2000" dirty="0" smtClean="0"/>
              <a:t>Members make repayments on behalf, extreme pressure is used through warnings, fines, and more aggressive terms (taking possessions away </a:t>
            </a:r>
            <a:r>
              <a:rPr lang="en-US" sz="2000" dirty="0" err="1" smtClean="0"/>
              <a:t>ect</a:t>
            </a:r>
            <a:r>
              <a:rPr lang="en-US" sz="2000" dirty="0" smtClean="0"/>
              <a:t>)</a:t>
            </a:r>
          </a:p>
          <a:p>
            <a:pPr lvl="1"/>
            <a:endParaRPr lang="en-US" sz="2000" dirty="0" smtClean="0"/>
          </a:p>
          <a:p>
            <a:pPr lvl="0"/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393</TotalTime>
  <Words>899</Words>
  <Application>Microsoft Macintosh PowerPoint</Application>
  <PresentationFormat>On-screen Show (4:3)</PresentationFormat>
  <Paragraphs>86</Paragraphs>
  <Slides>10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Median</vt:lpstr>
      <vt:lpstr>A Study on Self-Help Groups in India</vt:lpstr>
      <vt:lpstr>Introduction: SHG’s </vt:lpstr>
      <vt:lpstr>The Findings: Outreach </vt:lpstr>
      <vt:lpstr>Outreach cont.</vt:lpstr>
      <vt:lpstr>The social Roles of SHG’s  </vt:lpstr>
      <vt:lpstr>Social Justice </vt:lpstr>
      <vt:lpstr>Sustainability </vt:lpstr>
      <vt:lpstr>Sustainability </vt:lpstr>
      <vt:lpstr>Defaults &amp; Recoveries </vt:lpstr>
      <vt:lpstr>Implications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Study on Self-Help Groups in India</dc:title>
  <dc:creator>GreciFaci</dc:creator>
  <cp:lastModifiedBy>Viv Grigg</cp:lastModifiedBy>
  <cp:revision>65</cp:revision>
  <dcterms:created xsi:type="dcterms:W3CDTF">2012-03-18T17:47:15Z</dcterms:created>
  <dcterms:modified xsi:type="dcterms:W3CDTF">2012-03-18T17:48:51Z</dcterms:modified>
</cp:coreProperties>
</file>